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63" r:id="rId3"/>
    <p:sldId id="364" r:id="rId4"/>
    <p:sldId id="365" r:id="rId5"/>
    <p:sldId id="375" r:id="rId6"/>
    <p:sldId id="366" r:id="rId7"/>
    <p:sldId id="367" r:id="rId8"/>
    <p:sldId id="37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28-12-2016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8.jpe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Nederland en Europa</a:t>
            </a:r>
            <a:endParaRPr lang="nl-NL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Regenten en Vorsten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1600 – 1700 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 descr="Lodewijk X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716" y="1479963"/>
            <a:ext cx="4776556" cy="382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1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644008" cy="30112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Grachtengordel 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6696744" cy="4375206"/>
          </a:xfrm>
        </p:spPr>
      </p:pic>
      <p:sp>
        <p:nvSpPr>
          <p:cNvPr id="5" name="Tekstvak 4"/>
          <p:cNvSpPr txBox="1"/>
          <p:nvPr/>
        </p:nvSpPr>
        <p:spPr>
          <a:xfrm>
            <a:off x="0" y="1340768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‘</a:t>
            </a:r>
            <a:r>
              <a:rPr lang="nl-NL" sz="2400" b="1" i="1" dirty="0" err="1" smtClean="0"/>
              <a:t>Stadspaleisjes</a:t>
            </a:r>
            <a:r>
              <a:rPr lang="nl-NL" sz="2400" b="1" dirty="0" smtClean="0"/>
              <a:t>’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rijke kooplieden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bankiers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stadsbestuurders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andere rijke Amsterdammers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Symbool van rijkdom en macht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Gouden Eeuw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04664"/>
            <a:ext cx="2520280" cy="3024336"/>
          </a:xfrm>
          <a:prstGeom prst="rect">
            <a:avLst/>
          </a:prstGeom>
        </p:spPr>
      </p:pic>
      <p:pic>
        <p:nvPicPr>
          <p:cNvPr id="8" name="Afbeelding 7" descr="1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51962"/>
            <a:ext cx="4644008" cy="2997327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1038224" y="1510475"/>
            <a:ext cx="3354796" cy="2400513"/>
          </a:xfrm>
          <a:custGeom>
            <a:avLst/>
            <a:gdLst>
              <a:gd name="connsiteX0" fmla="*/ 999896 w 3354796"/>
              <a:gd name="connsiteY0" fmla="*/ 2301361 h 2400513"/>
              <a:gd name="connsiteX1" fmla="*/ 977863 w 3354796"/>
              <a:gd name="connsiteY1" fmla="*/ 2235260 h 2400513"/>
              <a:gd name="connsiteX2" fmla="*/ 922778 w 3354796"/>
              <a:gd name="connsiteY2" fmla="*/ 2169159 h 2400513"/>
              <a:gd name="connsiteX3" fmla="*/ 889728 w 3354796"/>
              <a:gd name="connsiteY3" fmla="*/ 2092041 h 2400513"/>
              <a:gd name="connsiteX4" fmla="*/ 867694 w 3354796"/>
              <a:gd name="connsiteY4" fmla="*/ 2025939 h 2400513"/>
              <a:gd name="connsiteX5" fmla="*/ 834643 w 3354796"/>
              <a:gd name="connsiteY5" fmla="*/ 1981872 h 2400513"/>
              <a:gd name="connsiteX6" fmla="*/ 812610 w 3354796"/>
              <a:gd name="connsiteY6" fmla="*/ 1926788 h 2400513"/>
              <a:gd name="connsiteX7" fmla="*/ 790576 w 3354796"/>
              <a:gd name="connsiteY7" fmla="*/ 1882720 h 2400513"/>
              <a:gd name="connsiteX8" fmla="*/ 768542 w 3354796"/>
              <a:gd name="connsiteY8" fmla="*/ 1849670 h 2400513"/>
              <a:gd name="connsiteX9" fmla="*/ 746509 w 3354796"/>
              <a:gd name="connsiteY9" fmla="*/ 1805602 h 2400513"/>
              <a:gd name="connsiteX10" fmla="*/ 713458 w 3354796"/>
              <a:gd name="connsiteY10" fmla="*/ 1761535 h 2400513"/>
              <a:gd name="connsiteX11" fmla="*/ 691424 w 3354796"/>
              <a:gd name="connsiteY11" fmla="*/ 1717467 h 2400513"/>
              <a:gd name="connsiteX12" fmla="*/ 669390 w 3354796"/>
              <a:gd name="connsiteY12" fmla="*/ 1684417 h 2400513"/>
              <a:gd name="connsiteX13" fmla="*/ 625323 w 3354796"/>
              <a:gd name="connsiteY13" fmla="*/ 1618315 h 2400513"/>
              <a:gd name="connsiteX14" fmla="*/ 614306 w 3354796"/>
              <a:gd name="connsiteY14" fmla="*/ 1585265 h 2400513"/>
              <a:gd name="connsiteX15" fmla="*/ 570239 w 3354796"/>
              <a:gd name="connsiteY15" fmla="*/ 1530180 h 2400513"/>
              <a:gd name="connsiteX16" fmla="*/ 526171 w 3354796"/>
              <a:gd name="connsiteY16" fmla="*/ 1475096 h 2400513"/>
              <a:gd name="connsiteX17" fmla="*/ 482104 w 3354796"/>
              <a:gd name="connsiteY17" fmla="*/ 1420012 h 2400513"/>
              <a:gd name="connsiteX18" fmla="*/ 460070 w 3354796"/>
              <a:gd name="connsiteY18" fmla="*/ 1386961 h 2400513"/>
              <a:gd name="connsiteX19" fmla="*/ 438036 w 3354796"/>
              <a:gd name="connsiteY19" fmla="*/ 1320860 h 2400513"/>
              <a:gd name="connsiteX20" fmla="*/ 404986 w 3354796"/>
              <a:gd name="connsiteY20" fmla="*/ 1298826 h 2400513"/>
              <a:gd name="connsiteX21" fmla="*/ 371935 w 3354796"/>
              <a:gd name="connsiteY21" fmla="*/ 1232725 h 2400513"/>
              <a:gd name="connsiteX22" fmla="*/ 294817 w 3354796"/>
              <a:gd name="connsiteY22" fmla="*/ 1100523 h 2400513"/>
              <a:gd name="connsiteX23" fmla="*/ 261766 w 3354796"/>
              <a:gd name="connsiteY23" fmla="*/ 1012388 h 2400513"/>
              <a:gd name="connsiteX24" fmla="*/ 217699 w 3354796"/>
              <a:gd name="connsiteY24" fmla="*/ 946286 h 2400513"/>
              <a:gd name="connsiteX25" fmla="*/ 195665 w 3354796"/>
              <a:gd name="connsiteY25" fmla="*/ 902219 h 2400513"/>
              <a:gd name="connsiteX26" fmla="*/ 151598 w 3354796"/>
              <a:gd name="connsiteY26" fmla="*/ 836118 h 2400513"/>
              <a:gd name="connsiteX27" fmla="*/ 140581 w 3354796"/>
              <a:gd name="connsiteY27" fmla="*/ 803067 h 2400513"/>
              <a:gd name="connsiteX28" fmla="*/ 96513 w 3354796"/>
              <a:gd name="connsiteY28" fmla="*/ 736966 h 2400513"/>
              <a:gd name="connsiteX29" fmla="*/ 85496 w 3354796"/>
              <a:gd name="connsiteY29" fmla="*/ 703915 h 2400513"/>
              <a:gd name="connsiteX30" fmla="*/ 74480 w 3354796"/>
              <a:gd name="connsiteY30" fmla="*/ 659848 h 2400513"/>
              <a:gd name="connsiteX31" fmla="*/ 30412 w 3354796"/>
              <a:gd name="connsiteY31" fmla="*/ 582730 h 2400513"/>
              <a:gd name="connsiteX32" fmla="*/ 30412 w 3354796"/>
              <a:gd name="connsiteY32" fmla="*/ 274258 h 2400513"/>
              <a:gd name="connsiteX33" fmla="*/ 85496 w 3354796"/>
              <a:gd name="connsiteY33" fmla="*/ 197139 h 2400513"/>
              <a:gd name="connsiteX34" fmla="*/ 118547 w 3354796"/>
              <a:gd name="connsiteY34" fmla="*/ 164089 h 2400513"/>
              <a:gd name="connsiteX35" fmla="*/ 184648 w 3354796"/>
              <a:gd name="connsiteY35" fmla="*/ 142055 h 2400513"/>
              <a:gd name="connsiteX36" fmla="*/ 217699 w 3354796"/>
              <a:gd name="connsiteY36" fmla="*/ 131038 h 2400513"/>
              <a:gd name="connsiteX37" fmla="*/ 261766 w 3354796"/>
              <a:gd name="connsiteY37" fmla="*/ 120021 h 2400513"/>
              <a:gd name="connsiteX38" fmla="*/ 349901 w 3354796"/>
              <a:gd name="connsiteY38" fmla="*/ 86971 h 2400513"/>
              <a:gd name="connsiteX39" fmla="*/ 438036 w 3354796"/>
              <a:gd name="connsiteY39" fmla="*/ 75954 h 2400513"/>
              <a:gd name="connsiteX40" fmla="*/ 768542 w 3354796"/>
              <a:gd name="connsiteY40" fmla="*/ 64937 h 2400513"/>
              <a:gd name="connsiteX41" fmla="*/ 801593 w 3354796"/>
              <a:gd name="connsiteY41" fmla="*/ 75954 h 2400513"/>
              <a:gd name="connsiteX42" fmla="*/ 845660 w 3354796"/>
              <a:gd name="connsiteY42" fmla="*/ 86971 h 2400513"/>
              <a:gd name="connsiteX43" fmla="*/ 999896 w 3354796"/>
              <a:gd name="connsiteY43" fmla="*/ 97988 h 2400513"/>
              <a:gd name="connsiteX44" fmla="*/ 1065998 w 3354796"/>
              <a:gd name="connsiteY44" fmla="*/ 120021 h 2400513"/>
              <a:gd name="connsiteX45" fmla="*/ 1099048 w 3354796"/>
              <a:gd name="connsiteY45" fmla="*/ 131038 h 2400513"/>
              <a:gd name="connsiteX46" fmla="*/ 1143116 w 3354796"/>
              <a:gd name="connsiteY46" fmla="*/ 153072 h 2400513"/>
              <a:gd name="connsiteX47" fmla="*/ 1176166 w 3354796"/>
              <a:gd name="connsiteY47" fmla="*/ 164089 h 2400513"/>
              <a:gd name="connsiteX48" fmla="*/ 1253284 w 3354796"/>
              <a:gd name="connsiteY48" fmla="*/ 197139 h 2400513"/>
              <a:gd name="connsiteX49" fmla="*/ 1517689 w 3354796"/>
              <a:gd name="connsiteY49" fmla="*/ 252224 h 2400513"/>
              <a:gd name="connsiteX50" fmla="*/ 1649892 w 3354796"/>
              <a:gd name="connsiteY50" fmla="*/ 307308 h 2400513"/>
              <a:gd name="connsiteX51" fmla="*/ 1682942 w 3354796"/>
              <a:gd name="connsiteY51" fmla="*/ 329342 h 2400513"/>
              <a:gd name="connsiteX52" fmla="*/ 1715993 w 3354796"/>
              <a:gd name="connsiteY52" fmla="*/ 340359 h 2400513"/>
              <a:gd name="connsiteX53" fmla="*/ 1804128 w 3354796"/>
              <a:gd name="connsiteY53" fmla="*/ 373409 h 2400513"/>
              <a:gd name="connsiteX54" fmla="*/ 1881246 w 3354796"/>
              <a:gd name="connsiteY54" fmla="*/ 439511 h 2400513"/>
              <a:gd name="connsiteX55" fmla="*/ 1958364 w 3354796"/>
              <a:gd name="connsiteY55" fmla="*/ 450527 h 2400513"/>
              <a:gd name="connsiteX56" fmla="*/ 2035482 w 3354796"/>
              <a:gd name="connsiteY56" fmla="*/ 494595 h 2400513"/>
              <a:gd name="connsiteX57" fmla="*/ 2068533 w 3354796"/>
              <a:gd name="connsiteY57" fmla="*/ 516629 h 2400513"/>
              <a:gd name="connsiteX58" fmla="*/ 2134634 w 3354796"/>
              <a:gd name="connsiteY58" fmla="*/ 538662 h 2400513"/>
              <a:gd name="connsiteX59" fmla="*/ 2255819 w 3354796"/>
              <a:gd name="connsiteY59" fmla="*/ 593747 h 2400513"/>
              <a:gd name="connsiteX60" fmla="*/ 2321921 w 3354796"/>
              <a:gd name="connsiteY60" fmla="*/ 648831 h 2400513"/>
              <a:gd name="connsiteX61" fmla="*/ 2399039 w 3354796"/>
              <a:gd name="connsiteY61" fmla="*/ 692898 h 2400513"/>
              <a:gd name="connsiteX62" fmla="*/ 2432089 w 3354796"/>
              <a:gd name="connsiteY62" fmla="*/ 725949 h 2400513"/>
              <a:gd name="connsiteX63" fmla="*/ 2498190 w 3354796"/>
              <a:gd name="connsiteY63" fmla="*/ 747983 h 2400513"/>
              <a:gd name="connsiteX64" fmla="*/ 2575309 w 3354796"/>
              <a:gd name="connsiteY64" fmla="*/ 803067 h 2400513"/>
              <a:gd name="connsiteX65" fmla="*/ 2674460 w 3354796"/>
              <a:gd name="connsiteY65" fmla="*/ 880185 h 2400513"/>
              <a:gd name="connsiteX66" fmla="*/ 2795646 w 3354796"/>
              <a:gd name="connsiteY66" fmla="*/ 935270 h 2400513"/>
              <a:gd name="connsiteX67" fmla="*/ 2850730 w 3354796"/>
              <a:gd name="connsiteY67" fmla="*/ 968320 h 2400513"/>
              <a:gd name="connsiteX68" fmla="*/ 2872764 w 3354796"/>
              <a:gd name="connsiteY68" fmla="*/ 1001371 h 2400513"/>
              <a:gd name="connsiteX69" fmla="*/ 2883781 w 3354796"/>
              <a:gd name="connsiteY69" fmla="*/ 1034421 h 2400513"/>
              <a:gd name="connsiteX70" fmla="*/ 2927848 w 3354796"/>
              <a:gd name="connsiteY70" fmla="*/ 1067472 h 2400513"/>
              <a:gd name="connsiteX71" fmla="*/ 2960899 w 3354796"/>
              <a:gd name="connsiteY71" fmla="*/ 1100523 h 2400513"/>
              <a:gd name="connsiteX72" fmla="*/ 3015983 w 3354796"/>
              <a:gd name="connsiteY72" fmla="*/ 1122556 h 2400513"/>
              <a:gd name="connsiteX73" fmla="*/ 3082084 w 3354796"/>
              <a:gd name="connsiteY73" fmla="*/ 1155607 h 2400513"/>
              <a:gd name="connsiteX74" fmla="*/ 3159203 w 3354796"/>
              <a:gd name="connsiteY74" fmla="*/ 1210691 h 2400513"/>
              <a:gd name="connsiteX75" fmla="*/ 3225304 w 3354796"/>
              <a:gd name="connsiteY75" fmla="*/ 1243742 h 2400513"/>
              <a:gd name="connsiteX76" fmla="*/ 3236321 w 3354796"/>
              <a:gd name="connsiteY76" fmla="*/ 1287809 h 2400513"/>
              <a:gd name="connsiteX77" fmla="*/ 3269371 w 3354796"/>
              <a:gd name="connsiteY77" fmla="*/ 1298826 h 2400513"/>
              <a:gd name="connsiteX78" fmla="*/ 3335472 w 3354796"/>
              <a:gd name="connsiteY78" fmla="*/ 1331877 h 2400513"/>
              <a:gd name="connsiteX79" fmla="*/ 3324456 w 3354796"/>
              <a:gd name="connsiteY79" fmla="*/ 1364927 h 2400513"/>
              <a:gd name="connsiteX80" fmla="*/ 3258354 w 3354796"/>
              <a:gd name="connsiteY80" fmla="*/ 1375944 h 2400513"/>
              <a:gd name="connsiteX81" fmla="*/ 3192253 w 3354796"/>
              <a:gd name="connsiteY81" fmla="*/ 1397978 h 2400513"/>
              <a:gd name="connsiteX82" fmla="*/ 3104118 w 3354796"/>
              <a:gd name="connsiteY82" fmla="*/ 1420012 h 2400513"/>
              <a:gd name="connsiteX83" fmla="*/ 3004966 w 3354796"/>
              <a:gd name="connsiteY83" fmla="*/ 1464079 h 2400513"/>
              <a:gd name="connsiteX84" fmla="*/ 2927848 w 3354796"/>
              <a:gd name="connsiteY84" fmla="*/ 1497130 h 2400513"/>
              <a:gd name="connsiteX85" fmla="*/ 2850730 w 3354796"/>
              <a:gd name="connsiteY85" fmla="*/ 1530180 h 2400513"/>
              <a:gd name="connsiteX86" fmla="*/ 2740562 w 3354796"/>
              <a:gd name="connsiteY86" fmla="*/ 1563231 h 2400513"/>
              <a:gd name="connsiteX87" fmla="*/ 2663443 w 3354796"/>
              <a:gd name="connsiteY87" fmla="*/ 1629332 h 2400513"/>
              <a:gd name="connsiteX88" fmla="*/ 2575309 w 3354796"/>
              <a:gd name="connsiteY88" fmla="*/ 1684417 h 2400513"/>
              <a:gd name="connsiteX89" fmla="*/ 2498190 w 3354796"/>
              <a:gd name="connsiteY89" fmla="*/ 1761535 h 2400513"/>
              <a:gd name="connsiteX90" fmla="*/ 2454123 w 3354796"/>
              <a:gd name="connsiteY90" fmla="*/ 1783568 h 2400513"/>
              <a:gd name="connsiteX91" fmla="*/ 2332937 w 3354796"/>
              <a:gd name="connsiteY91" fmla="*/ 1838653 h 2400513"/>
              <a:gd name="connsiteX92" fmla="*/ 2200735 w 3354796"/>
              <a:gd name="connsiteY92" fmla="*/ 1915771 h 2400513"/>
              <a:gd name="connsiteX93" fmla="*/ 2090566 w 3354796"/>
              <a:gd name="connsiteY93" fmla="*/ 1992889 h 2400513"/>
              <a:gd name="connsiteX94" fmla="*/ 2013448 w 3354796"/>
              <a:gd name="connsiteY94" fmla="*/ 2047973 h 2400513"/>
              <a:gd name="connsiteX95" fmla="*/ 1980398 w 3354796"/>
              <a:gd name="connsiteY95" fmla="*/ 2070007 h 2400513"/>
              <a:gd name="connsiteX96" fmla="*/ 1782094 w 3354796"/>
              <a:gd name="connsiteY96" fmla="*/ 2213226 h 2400513"/>
              <a:gd name="connsiteX97" fmla="*/ 1727010 w 3354796"/>
              <a:gd name="connsiteY97" fmla="*/ 2224243 h 2400513"/>
              <a:gd name="connsiteX98" fmla="*/ 1583790 w 3354796"/>
              <a:gd name="connsiteY98" fmla="*/ 2246277 h 2400513"/>
              <a:gd name="connsiteX99" fmla="*/ 1550740 w 3354796"/>
              <a:gd name="connsiteY99" fmla="*/ 2257294 h 2400513"/>
              <a:gd name="connsiteX100" fmla="*/ 1429554 w 3354796"/>
              <a:gd name="connsiteY100" fmla="*/ 2290344 h 2400513"/>
              <a:gd name="connsiteX101" fmla="*/ 1396504 w 3354796"/>
              <a:gd name="connsiteY101" fmla="*/ 2312378 h 2400513"/>
              <a:gd name="connsiteX102" fmla="*/ 1242268 w 3354796"/>
              <a:gd name="connsiteY102" fmla="*/ 2389496 h 2400513"/>
              <a:gd name="connsiteX103" fmla="*/ 1121082 w 3354796"/>
              <a:gd name="connsiteY103" fmla="*/ 2400513 h 2400513"/>
              <a:gd name="connsiteX104" fmla="*/ 1054981 w 3354796"/>
              <a:gd name="connsiteY104" fmla="*/ 2389496 h 2400513"/>
              <a:gd name="connsiteX105" fmla="*/ 1021930 w 3354796"/>
              <a:gd name="connsiteY105" fmla="*/ 2378479 h 2400513"/>
              <a:gd name="connsiteX106" fmla="*/ 1010913 w 3354796"/>
              <a:gd name="connsiteY106" fmla="*/ 2345429 h 2400513"/>
              <a:gd name="connsiteX107" fmla="*/ 988880 w 3354796"/>
              <a:gd name="connsiteY107" fmla="*/ 2312378 h 2400513"/>
              <a:gd name="connsiteX108" fmla="*/ 999896 w 3354796"/>
              <a:gd name="connsiteY108" fmla="*/ 2301361 h 24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354796" h="2400513">
                <a:moveTo>
                  <a:pt x="999896" y="2301361"/>
                </a:moveTo>
                <a:cubicBezTo>
                  <a:pt x="998060" y="2288508"/>
                  <a:pt x="994286" y="2251683"/>
                  <a:pt x="977863" y="2235260"/>
                </a:cubicBezTo>
                <a:cubicBezTo>
                  <a:pt x="935450" y="2192847"/>
                  <a:pt x="953455" y="2215173"/>
                  <a:pt x="922778" y="2169159"/>
                </a:cubicBezTo>
                <a:cubicBezTo>
                  <a:pt x="893639" y="2052591"/>
                  <a:pt x="933201" y="2189855"/>
                  <a:pt x="889728" y="2092041"/>
                </a:cubicBezTo>
                <a:cubicBezTo>
                  <a:pt x="880295" y="2070817"/>
                  <a:pt x="881630" y="2044520"/>
                  <a:pt x="867694" y="2025939"/>
                </a:cubicBezTo>
                <a:cubicBezTo>
                  <a:pt x="856677" y="2011250"/>
                  <a:pt x="843560" y="1997923"/>
                  <a:pt x="834643" y="1981872"/>
                </a:cubicBezTo>
                <a:cubicBezTo>
                  <a:pt x="825039" y="1964585"/>
                  <a:pt x="820642" y="1944859"/>
                  <a:pt x="812610" y="1926788"/>
                </a:cubicBezTo>
                <a:cubicBezTo>
                  <a:pt x="805940" y="1911780"/>
                  <a:pt x="798724" y="1896979"/>
                  <a:pt x="790576" y="1882720"/>
                </a:cubicBezTo>
                <a:cubicBezTo>
                  <a:pt x="784007" y="1871224"/>
                  <a:pt x="775111" y="1861166"/>
                  <a:pt x="768542" y="1849670"/>
                </a:cubicBezTo>
                <a:cubicBezTo>
                  <a:pt x="760394" y="1835411"/>
                  <a:pt x="755213" y="1819529"/>
                  <a:pt x="746509" y="1805602"/>
                </a:cubicBezTo>
                <a:cubicBezTo>
                  <a:pt x="736778" y="1790032"/>
                  <a:pt x="723190" y="1777105"/>
                  <a:pt x="713458" y="1761535"/>
                </a:cubicBezTo>
                <a:cubicBezTo>
                  <a:pt x="704754" y="1747608"/>
                  <a:pt x="699572" y="1731726"/>
                  <a:pt x="691424" y="1717467"/>
                </a:cubicBezTo>
                <a:cubicBezTo>
                  <a:pt x="684855" y="1705971"/>
                  <a:pt x="676735" y="1695434"/>
                  <a:pt x="669390" y="1684417"/>
                </a:cubicBezTo>
                <a:cubicBezTo>
                  <a:pt x="643198" y="1605835"/>
                  <a:pt x="680336" y="1700834"/>
                  <a:pt x="625323" y="1618315"/>
                </a:cubicBezTo>
                <a:cubicBezTo>
                  <a:pt x="618881" y="1608653"/>
                  <a:pt x="620461" y="1595113"/>
                  <a:pt x="614306" y="1585265"/>
                </a:cubicBezTo>
                <a:cubicBezTo>
                  <a:pt x="601844" y="1565325"/>
                  <a:pt x="584928" y="1548542"/>
                  <a:pt x="570239" y="1530180"/>
                </a:cubicBezTo>
                <a:cubicBezTo>
                  <a:pt x="542547" y="1447107"/>
                  <a:pt x="583123" y="1546286"/>
                  <a:pt x="526171" y="1475096"/>
                </a:cubicBezTo>
                <a:cubicBezTo>
                  <a:pt x="465356" y="1399077"/>
                  <a:pt x="576819" y="1483155"/>
                  <a:pt x="482104" y="1420012"/>
                </a:cubicBezTo>
                <a:cubicBezTo>
                  <a:pt x="474759" y="1408995"/>
                  <a:pt x="465448" y="1399061"/>
                  <a:pt x="460070" y="1386961"/>
                </a:cubicBezTo>
                <a:cubicBezTo>
                  <a:pt x="450637" y="1365737"/>
                  <a:pt x="457361" y="1333743"/>
                  <a:pt x="438036" y="1320860"/>
                </a:cubicBezTo>
                <a:lnTo>
                  <a:pt x="404986" y="1298826"/>
                </a:lnTo>
                <a:cubicBezTo>
                  <a:pt x="382645" y="1231806"/>
                  <a:pt x="408547" y="1299848"/>
                  <a:pt x="371935" y="1232725"/>
                </a:cubicBezTo>
                <a:cubicBezTo>
                  <a:pt x="302231" y="1104933"/>
                  <a:pt x="357317" y="1183855"/>
                  <a:pt x="294817" y="1100523"/>
                </a:cubicBezTo>
                <a:cubicBezTo>
                  <a:pt x="283610" y="1055696"/>
                  <a:pt x="286457" y="1053540"/>
                  <a:pt x="261766" y="1012388"/>
                </a:cubicBezTo>
                <a:cubicBezTo>
                  <a:pt x="248141" y="989680"/>
                  <a:pt x="229542" y="969972"/>
                  <a:pt x="217699" y="946286"/>
                </a:cubicBezTo>
                <a:cubicBezTo>
                  <a:pt x="210354" y="931597"/>
                  <a:pt x="204115" y="916301"/>
                  <a:pt x="195665" y="902219"/>
                </a:cubicBezTo>
                <a:cubicBezTo>
                  <a:pt x="182041" y="879512"/>
                  <a:pt x="159972" y="861240"/>
                  <a:pt x="151598" y="836118"/>
                </a:cubicBezTo>
                <a:cubicBezTo>
                  <a:pt x="147926" y="825101"/>
                  <a:pt x="146221" y="813219"/>
                  <a:pt x="140581" y="803067"/>
                </a:cubicBezTo>
                <a:cubicBezTo>
                  <a:pt x="127720" y="779918"/>
                  <a:pt x="104887" y="762088"/>
                  <a:pt x="96513" y="736966"/>
                </a:cubicBezTo>
                <a:cubicBezTo>
                  <a:pt x="92841" y="725949"/>
                  <a:pt x="88686" y="715081"/>
                  <a:pt x="85496" y="703915"/>
                </a:cubicBezTo>
                <a:cubicBezTo>
                  <a:pt x="81337" y="689357"/>
                  <a:pt x="79796" y="674025"/>
                  <a:pt x="74480" y="659848"/>
                </a:cubicBezTo>
                <a:cubicBezTo>
                  <a:pt x="62499" y="627898"/>
                  <a:pt x="48677" y="610127"/>
                  <a:pt x="30412" y="582730"/>
                </a:cubicBezTo>
                <a:cubicBezTo>
                  <a:pt x="0" y="461082"/>
                  <a:pt x="7117" y="507201"/>
                  <a:pt x="30412" y="274258"/>
                </a:cubicBezTo>
                <a:cubicBezTo>
                  <a:pt x="37503" y="203344"/>
                  <a:pt x="39719" y="212398"/>
                  <a:pt x="85496" y="197139"/>
                </a:cubicBezTo>
                <a:cubicBezTo>
                  <a:pt x="96513" y="186122"/>
                  <a:pt x="104927" y="171655"/>
                  <a:pt x="118547" y="164089"/>
                </a:cubicBezTo>
                <a:cubicBezTo>
                  <a:pt x="138850" y="152810"/>
                  <a:pt x="162614" y="149400"/>
                  <a:pt x="184648" y="142055"/>
                </a:cubicBezTo>
                <a:cubicBezTo>
                  <a:pt x="195665" y="138383"/>
                  <a:pt x="206433" y="133855"/>
                  <a:pt x="217699" y="131038"/>
                </a:cubicBezTo>
                <a:cubicBezTo>
                  <a:pt x="232388" y="127366"/>
                  <a:pt x="247402" y="124809"/>
                  <a:pt x="261766" y="120021"/>
                </a:cubicBezTo>
                <a:cubicBezTo>
                  <a:pt x="268369" y="117820"/>
                  <a:pt x="332890" y="90064"/>
                  <a:pt x="349901" y="86971"/>
                </a:cubicBezTo>
                <a:cubicBezTo>
                  <a:pt x="379030" y="81675"/>
                  <a:pt x="408658" y="79626"/>
                  <a:pt x="438036" y="75954"/>
                </a:cubicBezTo>
                <a:cubicBezTo>
                  <a:pt x="551968" y="0"/>
                  <a:pt x="470408" y="45061"/>
                  <a:pt x="768542" y="64937"/>
                </a:cubicBezTo>
                <a:cubicBezTo>
                  <a:pt x="780129" y="65709"/>
                  <a:pt x="790427" y="72764"/>
                  <a:pt x="801593" y="75954"/>
                </a:cubicBezTo>
                <a:cubicBezTo>
                  <a:pt x="816152" y="80114"/>
                  <a:pt x="830612" y="85299"/>
                  <a:pt x="845660" y="86971"/>
                </a:cubicBezTo>
                <a:cubicBezTo>
                  <a:pt x="896888" y="92663"/>
                  <a:pt x="948484" y="94316"/>
                  <a:pt x="999896" y="97988"/>
                </a:cubicBezTo>
                <a:lnTo>
                  <a:pt x="1065998" y="120021"/>
                </a:lnTo>
                <a:cubicBezTo>
                  <a:pt x="1077015" y="123693"/>
                  <a:pt x="1088661" y="125845"/>
                  <a:pt x="1099048" y="131038"/>
                </a:cubicBezTo>
                <a:cubicBezTo>
                  <a:pt x="1113737" y="138383"/>
                  <a:pt x="1128021" y="146603"/>
                  <a:pt x="1143116" y="153072"/>
                </a:cubicBezTo>
                <a:cubicBezTo>
                  <a:pt x="1153790" y="157646"/>
                  <a:pt x="1165779" y="158896"/>
                  <a:pt x="1176166" y="164089"/>
                </a:cubicBezTo>
                <a:cubicBezTo>
                  <a:pt x="1252243" y="202128"/>
                  <a:pt x="1161576" y="174214"/>
                  <a:pt x="1253284" y="197139"/>
                </a:cubicBezTo>
                <a:cubicBezTo>
                  <a:pt x="1374470" y="277930"/>
                  <a:pt x="1292945" y="239738"/>
                  <a:pt x="1517689" y="252224"/>
                </a:cubicBezTo>
                <a:cubicBezTo>
                  <a:pt x="1619367" y="303062"/>
                  <a:pt x="1573959" y="288325"/>
                  <a:pt x="1649892" y="307308"/>
                </a:cubicBezTo>
                <a:cubicBezTo>
                  <a:pt x="1660909" y="314653"/>
                  <a:pt x="1671099" y="323421"/>
                  <a:pt x="1682942" y="329342"/>
                </a:cubicBezTo>
                <a:cubicBezTo>
                  <a:pt x="1693329" y="334536"/>
                  <a:pt x="1705119" y="336281"/>
                  <a:pt x="1715993" y="340359"/>
                </a:cubicBezTo>
                <a:cubicBezTo>
                  <a:pt x="1821380" y="379878"/>
                  <a:pt x="1729108" y="348402"/>
                  <a:pt x="1804128" y="373409"/>
                </a:cubicBezTo>
                <a:cubicBezTo>
                  <a:pt x="1821039" y="390321"/>
                  <a:pt x="1859036" y="431435"/>
                  <a:pt x="1881246" y="439511"/>
                </a:cubicBezTo>
                <a:cubicBezTo>
                  <a:pt x="1905650" y="448385"/>
                  <a:pt x="1932658" y="446855"/>
                  <a:pt x="1958364" y="450527"/>
                </a:cubicBezTo>
                <a:cubicBezTo>
                  <a:pt x="2038888" y="504210"/>
                  <a:pt x="1937639" y="438684"/>
                  <a:pt x="2035482" y="494595"/>
                </a:cubicBezTo>
                <a:cubicBezTo>
                  <a:pt x="2046978" y="501164"/>
                  <a:pt x="2056433" y="511251"/>
                  <a:pt x="2068533" y="516629"/>
                </a:cubicBezTo>
                <a:cubicBezTo>
                  <a:pt x="2089757" y="526062"/>
                  <a:pt x="2113861" y="528275"/>
                  <a:pt x="2134634" y="538662"/>
                </a:cubicBezTo>
                <a:cubicBezTo>
                  <a:pt x="2203716" y="573204"/>
                  <a:pt x="2163606" y="554227"/>
                  <a:pt x="2255819" y="593747"/>
                </a:cubicBezTo>
                <a:cubicBezTo>
                  <a:pt x="2286201" y="624128"/>
                  <a:pt x="2286132" y="628380"/>
                  <a:pt x="2321921" y="648831"/>
                </a:cubicBezTo>
                <a:cubicBezTo>
                  <a:pt x="2356198" y="668418"/>
                  <a:pt x="2369764" y="668502"/>
                  <a:pt x="2399039" y="692898"/>
                </a:cubicBezTo>
                <a:cubicBezTo>
                  <a:pt x="2411008" y="702872"/>
                  <a:pt x="2418470" y="718382"/>
                  <a:pt x="2432089" y="725949"/>
                </a:cubicBezTo>
                <a:cubicBezTo>
                  <a:pt x="2452392" y="737229"/>
                  <a:pt x="2498190" y="747983"/>
                  <a:pt x="2498190" y="747983"/>
                </a:cubicBezTo>
                <a:cubicBezTo>
                  <a:pt x="2542795" y="814889"/>
                  <a:pt x="2490603" y="750125"/>
                  <a:pt x="2575309" y="803067"/>
                </a:cubicBezTo>
                <a:cubicBezTo>
                  <a:pt x="2669550" y="861968"/>
                  <a:pt x="2523217" y="815366"/>
                  <a:pt x="2674460" y="880185"/>
                </a:cubicBezTo>
                <a:cubicBezTo>
                  <a:pt x="2715205" y="897647"/>
                  <a:pt x="2756787" y="913682"/>
                  <a:pt x="2795646" y="935270"/>
                </a:cubicBezTo>
                <a:cubicBezTo>
                  <a:pt x="2814364" y="945669"/>
                  <a:pt x="2832369" y="957303"/>
                  <a:pt x="2850730" y="968320"/>
                </a:cubicBezTo>
                <a:cubicBezTo>
                  <a:pt x="2858075" y="979337"/>
                  <a:pt x="2866842" y="989528"/>
                  <a:pt x="2872764" y="1001371"/>
                </a:cubicBezTo>
                <a:cubicBezTo>
                  <a:pt x="2877957" y="1011758"/>
                  <a:pt x="2876347" y="1025500"/>
                  <a:pt x="2883781" y="1034421"/>
                </a:cubicBezTo>
                <a:cubicBezTo>
                  <a:pt x="2895536" y="1048527"/>
                  <a:pt x="2913907" y="1055522"/>
                  <a:pt x="2927848" y="1067472"/>
                </a:cubicBezTo>
                <a:cubicBezTo>
                  <a:pt x="2939677" y="1077612"/>
                  <a:pt x="2947687" y="1092265"/>
                  <a:pt x="2960899" y="1100523"/>
                </a:cubicBezTo>
                <a:cubicBezTo>
                  <a:pt x="2977669" y="1111004"/>
                  <a:pt x="2998295" y="1113712"/>
                  <a:pt x="3015983" y="1122556"/>
                </a:cubicBezTo>
                <a:cubicBezTo>
                  <a:pt x="3101415" y="1165272"/>
                  <a:pt x="2999007" y="1127914"/>
                  <a:pt x="3082084" y="1155607"/>
                </a:cubicBezTo>
                <a:cubicBezTo>
                  <a:pt x="3092071" y="1163097"/>
                  <a:pt x="3143088" y="1202634"/>
                  <a:pt x="3159203" y="1210691"/>
                </a:cubicBezTo>
                <a:cubicBezTo>
                  <a:pt x="3250419" y="1256298"/>
                  <a:pt x="3130592" y="1180601"/>
                  <a:pt x="3225304" y="1243742"/>
                </a:cubicBezTo>
                <a:cubicBezTo>
                  <a:pt x="3228976" y="1258431"/>
                  <a:pt x="3226862" y="1275986"/>
                  <a:pt x="3236321" y="1287809"/>
                </a:cubicBezTo>
                <a:cubicBezTo>
                  <a:pt x="3243575" y="1296877"/>
                  <a:pt x="3258984" y="1293633"/>
                  <a:pt x="3269371" y="1298826"/>
                </a:cubicBezTo>
                <a:cubicBezTo>
                  <a:pt x="3354796" y="1341539"/>
                  <a:pt x="3252401" y="1304186"/>
                  <a:pt x="3335472" y="1331877"/>
                </a:cubicBezTo>
                <a:cubicBezTo>
                  <a:pt x="3331800" y="1342894"/>
                  <a:pt x="3334539" y="1359166"/>
                  <a:pt x="3324456" y="1364927"/>
                </a:cubicBezTo>
                <a:cubicBezTo>
                  <a:pt x="3305061" y="1376010"/>
                  <a:pt x="3280025" y="1370526"/>
                  <a:pt x="3258354" y="1375944"/>
                </a:cubicBezTo>
                <a:cubicBezTo>
                  <a:pt x="3235822" y="1381577"/>
                  <a:pt x="3214785" y="1392345"/>
                  <a:pt x="3192253" y="1397978"/>
                </a:cubicBezTo>
                <a:lnTo>
                  <a:pt x="3104118" y="1420012"/>
                </a:lnTo>
                <a:cubicBezTo>
                  <a:pt x="3006891" y="1484829"/>
                  <a:pt x="3162307" y="1385407"/>
                  <a:pt x="3004966" y="1464079"/>
                </a:cubicBezTo>
                <a:cubicBezTo>
                  <a:pt x="2950512" y="1491307"/>
                  <a:pt x="2976479" y="1480920"/>
                  <a:pt x="2927848" y="1497130"/>
                </a:cubicBezTo>
                <a:cubicBezTo>
                  <a:pt x="2875411" y="1532089"/>
                  <a:pt x="2915406" y="1510778"/>
                  <a:pt x="2850730" y="1530180"/>
                </a:cubicBezTo>
                <a:cubicBezTo>
                  <a:pt x="2716590" y="1570421"/>
                  <a:pt x="2842152" y="1537833"/>
                  <a:pt x="2740562" y="1563231"/>
                </a:cubicBezTo>
                <a:cubicBezTo>
                  <a:pt x="2622119" y="1642193"/>
                  <a:pt x="2823728" y="1504667"/>
                  <a:pt x="2663443" y="1629332"/>
                </a:cubicBezTo>
                <a:cubicBezTo>
                  <a:pt x="2657408" y="1634026"/>
                  <a:pt x="2588826" y="1672252"/>
                  <a:pt x="2575309" y="1684417"/>
                </a:cubicBezTo>
                <a:cubicBezTo>
                  <a:pt x="2548287" y="1708737"/>
                  <a:pt x="2530706" y="1745277"/>
                  <a:pt x="2498190" y="1761535"/>
                </a:cubicBezTo>
                <a:cubicBezTo>
                  <a:pt x="2483501" y="1768879"/>
                  <a:pt x="2469218" y="1777099"/>
                  <a:pt x="2454123" y="1783568"/>
                </a:cubicBezTo>
                <a:cubicBezTo>
                  <a:pt x="2369156" y="1819982"/>
                  <a:pt x="2490163" y="1746938"/>
                  <a:pt x="2332937" y="1838653"/>
                </a:cubicBezTo>
                <a:cubicBezTo>
                  <a:pt x="2288870" y="1864359"/>
                  <a:pt x="2239470" y="1882570"/>
                  <a:pt x="2200735" y="1915771"/>
                </a:cubicBezTo>
                <a:cubicBezTo>
                  <a:pt x="2114800" y="1989430"/>
                  <a:pt x="2155736" y="1971166"/>
                  <a:pt x="2090566" y="1992889"/>
                </a:cubicBezTo>
                <a:cubicBezTo>
                  <a:pt x="2012677" y="2044816"/>
                  <a:pt x="2109103" y="1979649"/>
                  <a:pt x="2013448" y="2047973"/>
                </a:cubicBezTo>
                <a:cubicBezTo>
                  <a:pt x="2002674" y="2055669"/>
                  <a:pt x="1990506" y="2061454"/>
                  <a:pt x="1980398" y="2070007"/>
                </a:cubicBezTo>
                <a:cubicBezTo>
                  <a:pt x="1879873" y="2155067"/>
                  <a:pt x="1891777" y="2171041"/>
                  <a:pt x="1782094" y="2213226"/>
                </a:cubicBezTo>
                <a:cubicBezTo>
                  <a:pt x="1764617" y="2219948"/>
                  <a:pt x="1745480" y="2221165"/>
                  <a:pt x="1727010" y="2224243"/>
                </a:cubicBezTo>
                <a:cubicBezTo>
                  <a:pt x="1679366" y="2232184"/>
                  <a:pt x="1631530" y="2238932"/>
                  <a:pt x="1583790" y="2246277"/>
                </a:cubicBezTo>
                <a:cubicBezTo>
                  <a:pt x="1572773" y="2249949"/>
                  <a:pt x="1561943" y="2254239"/>
                  <a:pt x="1550740" y="2257294"/>
                </a:cubicBezTo>
                <a:cubicBezTo>
                  <a:pt x="1414058" y="2294570"/>
                  <a:pt x="1505630" y="2264985"/>
                  <a:pt x="1429554" y="2290344"/>
                </a:cubicBezTo>
                <a:cubicBezTo>
                  <a:pt x="1418537" y="2297689"/>
                  <a:pt x="1407278" y="2304682"/>
                  <a:pt x="1396504" y="2312378"/>
                </a:cubicBezTo>
                <a:cubicBezTo>
                  <a:pt x="1345742" y="2348637"/>
                  <a:pt x="1315748" y="2382816"/>
                  <a:pt x="1242268" y="2389496"/>
                </a:cubicBezTo>
                <a:lnTo>
                  <a:pt x="1121082" y="2400513"/>
                </a:lnTo>
                <a:cubicBezTo>
                  <a:pt x="1099048" y="2396841"/>
                  <a:pt x="1076787" y="2394342"/>
                  <a:pt x="1054981" y="2389496"/>
                </a:cubicBezTo>
                <a:cubicBezTo>
                  <a:pt x="1043645" y="2386977"/>
                  <a:pt x="1030142" y="2386690"/>
                  <a:pt x="1021930" y="2378479"/>
                </a:cubicBezTo>
                <a:cubicBezTo>
                  <a:pt x="1013719" y="2370268"/>
                  <a:pt x="1016106" y="2355816"/>
                  <a:pt x="1010913" y="2345429"/>
                </a:cubicBezTo>
                <a:cubicBezTo>
                  <a:pt x="1004992" y="2333586"/>
                  <a:pt x="995692" y="2323732"/>
                  <a:pt x="988880" y="2312378"/>
                </a:cubicBezTo>
                <a:cubicBezTo>
                  <a:pt x="984655" y="2305337"/>
                  <a:pt x="1001732" y="2314214"/>
                  <a:pt x="999896" y="230136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6766999" y="4560165"/>
            <a:ext cx="894432" cy="1511965"/>
          </a:xfrm>
          <a:custGeom>
            <a:avLst/>
            <a:gdLst>
              <a:gd name="connsiteX0" fmla="*/ 228712 w 894432"/>
              <a:gd name="connsiteY0" fmla="*/ 1488095 h 1511965"/>
              <a:gd name="connsiteX1" fmla="*/ 206678 w 894432"/>
              <a:gd name="connsiteY1" fmla="*/ 1333859 h 1511965"/>
              <a:gd name="connsiteX2" fmla="*/ 162611 w 894432"/>
              <a:gd name="connsiteY2" fmla="*/ 1179623 h 1511965"/>
              <a:gd name="connsiteX3" fmla="*/ 151594 w 894432"/>
              <a:gd name="connsiteY3" fmla="*/ 1135555 h 1511965"/>
              <a:gd name="connsiteX4" fmla="*/ 140577 w 894432"/>
              <a:gd name="connsiteY4" fmla="*/ 1102505 h 1511965"/>
              <a:gd name="connsiteX5" fmla="*/ 129560 w 894432"/>
              <a:gd name="connsiteY5" fmla="*/ 1047421 h 1511965"/>
              <a:gd name="connsiteX6" fmla="*/ 107526 w 894432"/>
              <a:gd name="connsiteY6" fmla="*/ 981319 h 1511965"/>
              <a:gd name="connsiteX7" fmla="*/ 96509 w 894432"/>
              <a:gd name="connsiteY7" fmla="*/ 926235 h 1511965"/>
              <a:gd name="connsiteX8" fmla="*/ 85493 w 894432"/>
              <a:gd name="connsiteY8" fmla="*/ 893184 h 1511965"/>
              <a:gd name="connsiteX9" fmla="*/ 63459 w 894432"/>
              <a:gd name="connsiteY9" fmla="*/ 783016 h 1511965"/>
              <a:gd name="connsiteX10" fmla="*/ 52442 w 894432"/>
              <a:gd name="connsiteY10" fmla="*/ 749965 h 1511965"/>
              <a:gd name="connsiteX11" fmla="*/ 30408 w 894432"/>
              <a:gd name="connsiteY11" fmla="*/ 595729 h 1511965"/>
              <a:gd name="connsiteX12" fmla="*/ 8374 w 894432"/>
              <a:gd name="connsiteY12" fmla="*/ 430476 h 1511965"/>
              <a:gd name="connsiteX13" fmla="*/ 30408 w 894432"/>
              <a:gd name="connsiteY13" fmla="*/ 232172 h 1511965"/>
              <a:gd name="connsiteX14" fmla="*/ 63459 w 894432"/>
              <a:gd name="connsiteY14" fmla="*/ 155054 h 1511965"/>
              <a:gd name="connsiteX15" fmla="*/ 96509 w 894432"/>
              <a:gd name="connsiteY15" fmla="*/ 88953 h 1511965"/>
              <a:gd name="connsiteX16" fmla="*/ 151594 w 894432"/>
              <a:gd name="connsiteY16" fmla="*/ 11835 h 1511965"/>
              <a:gd name="connsiteX17" fmla="*/ 184644 w 894432"/>
              <a:gd name="connsiteY17" fmla="*/ 818 h 1511965"/>
              <a:gd name="connsiteX18" fmla="*/ 316847 w 894432"/>
              <a:gd name="connsiteY18" fmla="*/ 11835 h 1511965"/>
              <a:gd name="connsiteX19" fmla="*/ 382948 w 894432"/>
              <a:gd name="connsiteY19" fmla="*/ 55902 h 1511965"/>
              <a:gd name="connsiteX20" fmla="*/ 449049 w 894432"/>
              <a:gd name="connsiteY20" fmla="*/ 144037 h 1511965"/>
              <a:gd name="connsiteX21" fmla="*/ 526167 w 894432"/>
              <a:gd name="connsiteY21" fmla="*/ 210139 h 1511965"/>
              <a:gd name="connsiteX22" fmla="*/ 581252 w 894432"/>
              <a:gd name="connsiteY22" fmla="*/ 287257 h 1511965"/>
              <a:gd name="connsiteX23" fmla="*/ 614302 w 894432"/>
              <a:gd name="connsiteY23" fmla="*/ 353358 h 1511965"/>
              <a:gd name="connsiteX24" fmla="*/ 625319 w 894432"/>
              <a:gd name="connsiteY24" fmla="*/ 386408 h 1511965"/>
              <a:gd name="connsiteX25" fmla="*/ 636336 w 894432"/>
              <a:gd name="connsiteY25" fmla="*/ 441493 h 1511965"/>
              <a:gd name="connsiteX26" fmla="*/ 669387 w 894432"/>
              <a:gd name="connsiteY26" fmla="*/ 474543 h 1511965"/>
              <a:gd name="connsiteX27" fmla="*/ 691420 w 894432"/>
              <a:gd name="connsiteY27" fmla="*/ 507594 h 1511965"/>
              <a:gd name="connsiteX28" fmla="*/ 713454 w 894432"/>
              <a:gd name="connsiteY28" fmla="*/ 595729 h 1511965"/>
              <a:gd name="connsiteX29" fmla="*/ 724471 w 894432"/>
              <a:gd name="connsiteY29" fmla="*/ 628780 h 1511965"/>
              <a:gd name="connsiteX30" fmla="*/ 768538 w 894432"/>
              <a:gd name="connsiteY30" fmla="*/ 749965 h 1511965"/>
              <a:gd name="connsiteX31" fmla="*/ 779555 w 894432"/>
              <a:gd name="connsiteY31" fmla="*/ 794033 h 1511965"/>
              <a:gd name="connsiteX32" fmla="*/ 790572 w 894432"/>
              <a:gd name="connsiteY32" fmla="*/ 849117 h 1511965"/>
              <a:gd name="connsiteX33" fmla="*/ 845656 w 894432"/>
              <a:gd name="connsiteY33" fmla="*/ 1036404 h 1511965"/>
              <a:gd name="connsiteX34" fmla="*/ 878707 w 894432"/>
              <a:gd name="connsiteY34" fmla="*/ 1146572 h 1511965"/>
              <a:gd name="connsiteX35" fmla="*/ 867690 w 894432"/>
              <a:gd name="connsiteY35" fmla="*/ 1466062 h 1511965"/>
              <a:gd name="connsiteX36" fmla="*/ 801589 w 894432"/>
              <a:gd name="connsiteY36" fmla="*/ 1444028 h 1511965"/>
              <a:gd name="connsiteX37" fmla="*/ 625319 w 894432"/>
              <a:gd name="connsiteY37" fmla="*/ 1421994 h 1511965"/>
              <a:gd name="connsiteX38" fmla="*/ 404982 w 894432"/>
              <a:gd name="connsiteY38" fmla="*/ 1444028 h 1511965"/>
              <a:gd name="connsiteX39" fmla="*/ 305830 w 894432"/>
              <a:gd name="connsiteY39" fmla="*/ 1477078 h 1511965"/>
              <a:gd name="connsiteX40" fmla="*/ 228712 w 894432"/>
              <a:gd name="connsiteY40" fmla="*/ 1488095 h 15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432" h="1511965">
                <a:moveTo>
                  <a:pt x="228712" y="1488095"/>
                </a:moveTo>
                <a:cubicBezTo>
                  <a:pt x="212187" y="1464225"/>
                  <a:pt x="215968" y="1384955"/>
                  <a:pt x="206678" y="1333859"/>
                </a:cubicBezTo>
                <a:cubicBezTo>
                  <a:pt x="179205" y="1182757"/>
                  <a:pt x="194071" y="1305465"/>
                  <a:pt x="162611" y="1179623"/>
                </a:cubicBezTo>
                <a:cubicBezTo>
                  <a:pt x="158939" y="1164934"/>
                  <a:pt x="155754" y="1150114"/>
                  <a:pt x="151594" y="1135555"/>
                </a:cubicBezTo>
                <a:cubicBezTo>
                  <a:pt x="148404" y="1124389"/>
                  <a:pt x="143394" y="1113771"/>
                  <a:pt x="140577" y="1102505"/>
                </a:cubicBezTo>
                <a:cubicBezTo>
                  <a:pt x="136035" y="1084339"/>
                  <a:pt x="134487" y="1065486"/>
                  <a:pt x="129560" y="1047421"/>
                </a:cubicBezTo>
                <a:cubicBezTo>
                  <a:pt x="123449" y="1025014"/>
                  <a:pt x="112081" y="1004094"/>
                  <a:pt x="107526" y="981319"/>
                </a:cubicBezTo>
                <a:cubicBezTo>
                  <a:pt x="103854" y="962958"/>
                  <a:pt x="101050" y="944401"/>
                  <a:pt x="96509" y="926235"/>
                </a:cubicBezTo>
                <a:cubicBezTo>
                  <a:pt x="93693" y="914969"/>
                  <a:pt x="88104" y="904499"/>
                  <a:pt x="85493" y="893184"/>
                </a:cubicBezTo>
                <a:cubicBezTo>
                  <a:pt x="77072" y="856693"/>
                  <a:pt x="75302" y="818544"/>
                  <a:pt x="63459" y="783016"/>
                </a:cubicBezTo>
                <a:cubicBezTo>
                  <a:pt x="59787" y="771999"/>
                  <a:pt x="54961" y="761301"/>
                  <a:pt x="52442" y="749965"/>
                </a:cubicBezTo>
                <a:cubicBezTo>
                  <a:pt x="42766" y="706423"/>
                  <a:pt x="35967" y="637421"/>
                  <a:pt x="30408" y="595729"/>
                </a:cubicBezTo>
                <a:cubicBezTo>
                  <a:pt x="0" y="367670"/>
                  <a:pt x="39947" y="683059"/>
                  <a:pt x="8374" y="430476"/>
                </a:cubicBezTo>
                <a:cubicBezTo>
                  <a:pt x="15719" y="364375"/>
                  <a:pt x="21002" y="298012"/>
                  <a:pt x="30408" y="232172"/>
                </a:cubicBezTo>
                <a:cubicBezTo>
                  <a:pt x="34099" y="206338"/>
                  <a:pt x="53938" y="177269"/>
                  <a:pt x="63459" y="155054"/>
                </a:cubicBezTo>
                <a:cubicBezTo>
                  <a:pt x="106741" y="54065"/>
                  <a:pt x="36021" y="194808"/>
                  <a:pt x="96509" y="88953"/>
                </a:cubicBezTo>
                <a:cubicBezTo>
                  <a:pt x="117717" y="51839"/>
                  <a:pt x="114325" y="36682"/>
                  <a:pt x="151594" y="11835"/>
                </a:cubicBezTo>
                <a:cubicBezTo>
                  <a:pt x="161256" y="5393"/>
                  <a:pt x="173627" y="4490"/>
                  <a:pt x="184644" y="818"/>
                </a:cubicBezTo>
                <a:cubicBezTo>
                  <a:pt x="228712" y="4490"/>
                  <a:pt x="274240" y="0"/>
                  <a:pt x="316847" y="11835"/>
                </a:cubicBezTo>
                <a:cubicBezTo>
                  <a:pt x="342362" y="18922"/>
                  <a:pt x="382948" y="55902"/>
                  <a:pt x="382948" y="55902"/>
                </a:cubicBezTo>
                <a:cubicBezTo>
                  <a:pt x="404982" y="85280"/>
                  <a:pt x="419671" y="122003"/>
                  <a:pt x="449049" y="144037"/>
                </a:cubicBezTo>
                <a:cubicBezTo>
                  <a:pt x="483884" y="170163"/>
                  <a:pt x="498544" y="177912"/>
                  <a:pt x="526167" y="210139"/>
                </a:cubicBezTo>
                <a:cubicBezTo>
                  <a:pt x="546669" y="234058"/>
                  <a:pt x="563812" y="261096"/>
                  <a:pt x="581252" y="287257"/>
                </a:cubicBezTo>
                <a:cubicBezTo>
                  <a:pt x="608938" y="370321"/>
                  <a:pt x="571593" y="267941"/>
                  <a:pt x="614302" y="353358"/>
                </a:cubicBezTo>
                <a:cubicBezTo>
                  <a:pt x="619495" y="363745"/>
                  <a:pt x="622502" y="375142"/>
                  <a:pt x="625319" y="386408"/>
                </a:cubicBezTo>
                <a:cubicBezTo>
                  <a:pt x="629861" y="404574"/>
                  <a:pt x="627962" y="424745"/>
                  <a:pt x="636336" y="441493"/>
                </a:cubicBezTo>
                <a:cubicBezTo>
                  <a:pt x="643304" y="455428"/>
                  <a:pt x="659413" y="462574"/>
                  <a:pt x="669387" y="474543"/>
                </a:cubicBezTo>
                <a:cubicBezTo>
                  <a:pt x="677863" y="484715"/>
                  <a:pt x="685499" y="495751"/>
                  <a:pt x="691420" y="507594"/>
                </a:cubicBezTo>
                <a:cubicBezTo>
                  <a:pt x="704012" y="532778"/>
                  <a:pt x="707168" y="570585"/>
                  <a:pt x="713454" y="595729"/>
                </a:cubicBezTo>
                <a:cubicBezTo>
                  <a:pt x="716271" y="606995"/>
                  <a:pt x="720393" y="617906"/>
                  <a:pt x="724471" y="628780"/>
                </a:cubicBezTo>
                <a:cubicBezTo>
                  <a:pt x="740902" y="672595"/>
                  <a:pt x="756963" y="703664"/>
                  <a:pt x="768538" y="749965"/>
                </a:cubicBezTo>
                <a:cubicBezTo>
                  <a:pt x="772210" y="764654"/>
                  <a:pt x="776270" y="779252"/>
                  <a:pt x="779555" y="794033"/>
                </a:cubicBezTo>
                <a:cubicBezTo>
                  <a:pt x="783617" y="812312"/>
                  <a:pt x="785645" y="831052"/>
                  <a:pt x="790572" y="849117"/>
                </a:cubicBezTo>
                <a:cubicBezTo>
                  <a:pt x="807694" y="911897"/>
                  <a:pt x="825078" y="974670"/>
                  <a:pt x="845656" y="1036404"/>
                </a:cubicBezTo>
                <a:cubicBezTo>
                  <a:pt x="872478" y="1116869"/>
                  <a:pt x="862057" y="1079973"/>
                  <a:pt x="878707" y="1146572"/>
                </a:cubicBezTo>
                <a:cubicBezTo>
                  <a:pt x="875035" y="1253069"/>
                  <a:pt x="894432" y="1362912"/>
                  <a:pt x="867690" y="1466062"/>
                </a:cubicBezTo>
                <a:cubicBezTo>
                  <a:pt x="861861" y="1488544"/>
                  <a:pt x="824121" y="1449661"/>
                  <a:pt x="801589" y="1444028"/>
                </a:cubicBezTo>
                <a:cubicBezTo>
                  <a:pt x="714621" y="1422286"/>
                  <a:pt x="772610" y="1434268"/>
                  <a:pt x="625319" y="1421994"/>
                </a:cubicBezTo>
                <a:cubicBezTo>
                  <a:pt x="587409" y="1424910"/>
                  <a:pt x="458347" y="1431713"/>
                  <a:pt x="404982" y="1444028"/>
                </a:cubicBezTo>
                <a:cubicBezTo>
                  <a:pt x="261929" y="1477041"/>
                  <a:pt x="393883" y="1455065"/>
                  <a:pt x="305830" y="1477078"/>
                </a:cubicBezTo>
                <a:cubicBezTo>
                  <a:pt x="258200" y="1488986"/>
                  <a:pt x="245237" y="1511965"/>
                  <a:pt x="228712" y="1488095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Boog 13"/>
          <p:cNvSpPr/>
          <p:nvPr/>
        </p:nvSpPr>
        <p:spPr>
          <a:xfrm>
            <a:off x="5148064" y="3861048"/>
            <a:ext cx="3528392" cy="3312368"/>
          </a:xfrm>
          <a:prstGeom prst="arc">
            <a:avLst>
              <a:gd name="adj1" fmla="val 9286282"/>
              <a:gd name="adj2" fmla="val 1472438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66805E-6 L 0.35052 0.016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8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4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macht van de Republiek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5194022" cy="3168352"/>
          </a:xfrm>
        </p:spPr>
      </p:pic>
      <p:pic>
        <p:nvPicPr>
          <p:cNvPr id="6" name="Tijdelijke aanduiding voor inhoud 3" descr="Beemster 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660" y="2343894"/>
            <a:ext cx="4844804" cy="3749402"/>
          </a:xfrm>
          <a:prstGeom prst="rect">
            <a:avLst/>
          </a:prstGeom>
        </p:spPr>
      </p:pic>
      <p:pic>
        <p:nvPicPr>
          <p:cNvPr id="7" name="Tijdelijke aanduiding voor inhoud 3" descr="Beemster 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356992"/>
            <a:ext cx="1744640" cy="2490900"/>
          </a:xfrm>
          <a:prstGeom prst="rect">
            <a:avLst/>
          </a:prstGeom>
        </p:spPr>
      </p:pic>
      <p:pic>
        <p:nvPicPr>
          <p:cNvPr id="8" name="Tijdelijke aanduiding voor inhoud 3" descr="Beemster 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916832"/>
            <a:ext cx="2382733" cy="306578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2132856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Economische rijkdom </a:t>
            </a:r>
          </a:p>
          <a:p>
            <a:pPr>
              <a:buFont typeface="Wingdings"/>
              <a:buChar char="è"/>
            </a:pPr>
            <a:r>
              <a:rPr lang="nl-NL" sz="2400" b="1" dirty="0" smtClean="0">
                <a:sym typeface="Wingdings" pitchFamily="2" charset="2"/>
              </a:rPr>
              <a:t>militaire macht</a:t>
            </a:r>
            <a:endParaRPr lang="nl-NL" sz="2400" b="1" dirty="0" smtClean="0"/>
          </a:p>
          <a:p>
            <a:pPr>
              <a:buFont typeface="Wingdings"/>
              <a:buChar char="è"/>
            </a:pPr>
            <a:r>
              <a:rPr lang="nl-NL" sz="2400" b="1" dirty="0" smtClean="0"/>
              <a:t>goede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huursoldaten</a:t>
            </a:r>
          </a:p>
          <a:p>
            <a:endParaRPr lang="nl-NL" sz="2000" b="1" dirty="0" smtClean="0"/>
          </a:p>
          <a:p>
            <a:r>
              <a:rPr lang="nl-NL" sz="2400" b="1" dirty="0" smtClean="0"/>
              <a:t>Republiek verslaat Spanje</a:t>
            </a:r>
            <a:endParaRPr lang="nl-NL" sz="2400" b="1" dirty="0" smtClean="0">
              <a:sym typeface="Wingdings" pitchFamily="2" charset="2"/>
            </a:endParaRPr>
          </a:p>
          <a:p>
            <a:r>
              <a:rPr lang="nl-NL" sz="2400" b="1" dirty="0" smtClean="0">
                <a:solidFill>
                  <a:schemeClr val="bg1"/>
                </a:solidFill>
                <a:sym typeface="Wingdings" pitchFamily="2" charset="2"/>
              </a:rPr>
              <a:t>=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Vrede van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Münster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(1648)</a:t>
            </a:r>
          </a:p>
          <a:p>
            <a:endParaRPr lang="nl-NL" sz="2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nl-NL" sz="2400" b="1" dirty="0" smtClean="0">
                <a:sym typeface="Wingdings" pitchFamily="2" charset="2"/>
              </a:rPr>
              <a:t>Republiek rijkste en machtig</a:t>
            </a:r>
          </a:p>
          <a:p>
            <a:endParaRPr lang="nl-NL" sz="2400" b="1" dirty="0" smtClean="0">
              <a:sym typeface="Wingdings" pitchFamily="2" charset="2"/>
            </a:endParaRPr>
          </a:p>
          <a:p>
            <a:r>
              <a:rPr lang="nl-NL" sz="2400" b="1" dirty="0" smtClean="0">
                <a:sym typeface="Wingdings" pitchFamily="2" charset="2"/>
              </a:rPr>
              <a:t>Engeland wil de macht van de Republiek breken </a:t>
            </a: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Engelse zeeoorlogen (vanaf 1652)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handelsoorlogen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Engelse zeeoorlogen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5194022" cy="3168352"/>
          </a:xfrm>
        </p:spPr>
      </p:pic>
      <p:sp>
        <p:nvSpPr>
          <p:cNvPr id="5" name="Tekstvak 4"/>
          <p:cNvSpPr txBox="1"/>
          <p:nvPr/>
        </p:nvSpPr>
        <p:spPr>
          <a:xfrm>
            <a:off x="35496" y="1196752"/>
            <a:ext cx="67687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De Engelsen wilden meer macht dan de Republiek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handel en economische macht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militaire macht 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000" b="1" dirty="0" smtClean="0"/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Engelse zeeoorlogen</a:t>
            </a:r>
            <a:endParaRPr lang="nl-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b="1" dirty="0" smtClean="0">
                <a:sym typeface="Wingdings" pitchFamily="2" charset="2"/>
              </a:rPr>
              <a:t>1652 – 1654: gelijkspel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 smtClean="0">
                <a:sym typeface="Wingdings" pitchFamily="2" charset="2"/>
              </a:rPr>
              <a:t>1665 – 1667: winst Republiek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Michiel de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Ruyter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Tocht naar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Chatham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b="1" dirty="0" smtClean="0">
                <a:sym typeface="Wingdings" pitchFamily="2" charset="2"/>
              </a:rPr>
              <a:t>1672 – 1678: winst Engeland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Einde van de macht van de Republiek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geen economische grootmacht meer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geen militaire grootmacht meer</a:t>
            </a:r>
          </a:p>
          <a:p>
            <a:r>
              <a:rPr lang="nl-NL" sz="2400" b="1" dirty="0" smtClean="0">
                <a:solidFill>
                  <a:schemeClr val="bg1"/>
                </a:solidFill>
                <a:sym typeface="Wingdings" pitchFamily="2" charset="2"/>
              </a:rPr>
              <a:t> Einde van de Gouden Eeuw </a:t>
            </a:r>
          </a:p>
        </p:txBody>
      </p:sp>
      <p:pic>
        <p:nvPicPr>
          <p:cNvPr id="9" name="Afbeelding 8" descr="Engelse zeeoorlog - 1666 Vierdaag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1766" y="1969230"/>
            <a:ext cx="4686738" cy="3331978"/>
          </a:xfrm>
          <a:prstGeom prst="rect">
            <a:avLst/>
          </a:prstGeom>
        </p:spPr>
      </p:pic>
      <p:pic>
        <p:nvPicPr>
          <p:cNvPr id="10" name="Afbeelding 9" descr="Engelse zeeoorlog - 1666 Vierdaag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70844"/>
            <a:ext cx="4370536" cy="3518126"/>
          </a:xfrm>
          <a:prstGeom prst="rect">
            <a:avLst/>
          </a:prstGeom>
        </p:spPr>
      </p:pic>
      <p:pic>
        <p:nvPicPr>
          <p:cNvPr id="11" name="Afbeelding 10" descr="Engelse zeeoorlog - 1666 Vierdaag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9040"/>
            <a:ext cx="4139285" cy="2930646"/>
          </a:xfrm>
          <a:prstGeom prst="rect">
            <a:avLst/>
          </a:prstGeom>
        </p:spPr>
      </p:pic>
      <p:pic>
        <p:nvPicPr>
          <p:cNvPr id="12" name="Afbeelding 11" descr="Engelse zeeoorlog - 1666 Vierdaag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3354" y="188640"/>
            <a:ext cx="2930646" cy="2930646"/>
          </a:xfrm>
          <a:prstGeom prst="rect">
            <a:avLst/>
          </a:prstGeom>
        </p:spPr>
      </p:pic>
      <p:pic>
        <p:nvPicPr>
          <p:cNvPr id="13" name="Afbeelding 12" descr="Engelse zeeoorlog - 1666 Vierdaag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789040"/>
            <a:ext cx="417582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1672: het Rampjaar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Tijdelijke aanduiding voor inhoud 14" descr="Republiek der Verenigde Nederlan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00200"/>
            <a:ext cx="3398721" cy="4525963"/>
          </a:xfrm>
        </p:spPr>
      </p:pic>
      <p:sp>
        <p:nvSpPr>
          <p:cNvPr id="16" name="PIJL-RECHTS 15"/>
          <p:cNvSpPr/>
          <p:nvPr/>
        </p:nvSpPr>
        <p:spPr>
          <a:xfrm>
            <a:off x="1259632" y="2708920"/>
            <a:ext cx="244827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Engeland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IJL-OMHOOG 16"/>
          <p:cNvSpPr/>
          <p:nvPr/>
        </p:nvSpPr>
        <p:spPr>
          <a:xfrm rot="20391752">
            <a:off x="4958223" y="4006958"/>
            <a:ext cx="1152128" cy="244827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Frankrijk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8" name="PIJL-LINKS 17"/>
          <p:cNvSpPr/>
          <p:nvPr/>
        </p:nvSpPr>
        <p:spPr>
          <a:xfrm>
            <a:off x="6084168" y="2348880"/>
            <a:ext cx="2448272" cy="115212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Keulen en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Münster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Afbeelding 18" descr="1672 - Coevo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5567" y="779993"/>
            <a:ext cx="2188921" cy="1784911"/>
          </a:xfrm>
          <a:prstGeom prst="rect">
            <a:avLst/>
          </a:prstGeom>
        </p:spPr>
      </p:pic>
      <p:pic>
        <p:nvPicPr>
          <p:cNvPr id="20" name="Afbeelding 19" descr="1672 - Coevor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27689"/>
            <a:ext cx="2736304" cy="2097655"/>
          </a:xfrm>
          <a:prstGeom prst="rect">
            <a:avLst/>
          </a:prstGeom>
        </p:spPr>
      </p:pic>
      <p:pic>
        <p:nvPicPr>
          <p:cNvPr id="21" name="Afbeelding 20" descr="1672 - Coevord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3645024"/>
            <a:ext cx="2777278" cy="173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51520" y="1600200"/>
            <a:ext cx="533893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Stadhouderloos tijdperk</a:t>
            </a:r>
            <a:r>
              <a:rPr lang="nl-NL" sz="2400" b="1" dirty="0" smtClean="0"/>
              <a:t> vanaf 1650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Regenten hebben de macht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Raadpensionaris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 de Witt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krijgt de schuld van de rampen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Het volk roept om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Willem III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Willem III wordt stadhouder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Gebroeders de Witt geëxecuteerd</a:t>
            </a:r>
          </a:p>
          <a:p>
            <a:pPr>
              <a:lnSpc>
                <a:spcPct val="150000"/>
              </a:lnSpc>
            </a:pPr>
            <a:endParaRPr 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Afbeelding 19" descr="1672 - Coevo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00808"/>
            <a:ext cx="7354126" cy="4896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1672: het Rampjaar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Afbeelding 18" descr="1672 - Coevo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353" y="1237396"/>
            <a:ext cx="3379127" cy="2407628"/>
          </a:xfrm>
          <a:prstGeom prst="rect">
            <a:avLst/>
          </a:prstGeom>
        </p:spPr>
      </p:pic>
      <p:pic>
        <p:nvPicPr>
          <p:cNvPr id="21" name="Afbeelding 20" descr="1672 - Coevor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789040"/>
            <a:ext cx="3467793" cy="231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2285E-6 L 0.11753 0.18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9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4166E-7 L 0.10608 -0.149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7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6017E-6 L 0.35382 -0.020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Republiek wordt bondgenoot van Engeland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2603989" cy="3168352"/>
          </a:xfrm>
        </p:spPr>
      </p:pic>
      <p:sp>
        <p:nvSpPr>
          <p:cNvPr id="5" name="Tekstvak 4"/>
          <p:cNvSpPr txBox="1"/>
          <p:nvPr/>
        </p:nvSpPr>
        <p:spPr>
          <a:xfrm>
            <a:off x="251520" y="1700808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Willem III is stadhouder van de Republiek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Hij wordt koning van Engeland (“</a:t>
            </a:r>
            <a:r>
              <a:rPr lang="nl-NL" sz="2400" b="1" dirty="0" err="1" smtClean="0">
                <a:sym typeface="Wingdings" pitchFamily="2" charset="2"/>
              </a:rPr>
              <a:t>Glorious</a:t>
            </a:r>
            <a:r>
              <a:rPr lang="nl-NL" sz="2400" b="1" dirty="0" smtClean="0">
                <a:sym typeface="Wingdings" pitchFamily="2" charset="2"/>
              </a:rPr>
              <a:t> </a:t>
            </a:r>
            <a:r>
              <a:rPr lang="nl-NL" sz="2400" b="1" dirty="0" err="1" smtClean="0">
                <a:sym typeface="Wingdings" pitchFamily="2" charset="2"/>
              </a:rPr>
              <a:t>Revolution</a:t>
            </a:r>
            <a:r>
              <a:rPr lang="nl-NL" sz="2400" b="1" dirty="0" smtClean="0">
                <a:sym typeface="Wingdings" pitchFamily="2" charset="2"/>
              </a:rPr>
              <a:t>”)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Engeland en de Republiek  bondgenoten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400" b="1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Oorlog tegen Frankrijk (1689)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Dure oorlogen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Einde aan de economische macht</a:t>
            </a:r>
          </a:p>
        </p:txBody>
      </p:sp>
      <p:pic>
        <p:nvPicPr>
          <p:cNvPr id="10" name="Afbeelding 9" descr="Engelse zeeoorlog - 1666 Vierdaag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9002" y="3429000"/>
            <a:ext cx="2612329" cy="330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1640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1660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1680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1620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7956376" y="1008668"/>
            <a:ext cx="0" cy="249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588224" y="3501008"/>
            <a:ext cx="2339752" cy="892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1689</a:t>
            </a:r>
          </a:p>
          <a:p>
            <a:r>
              <a:rPr lang="nl-NL" sz="1700" b="1" dirty="0" smtClean="0"/>
              <a:t>Oorlog met Engeland tegen Frankrijk</a:t>
            </a:r>
            <a:endParaRPr lang="nl-NL" sz="1700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6012160" y="980728"/>
            <a:ext cx="0" cy="3600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4283968" y="4593902"/>
            <a:ext cx="216024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1667</a:t>
            </a:r>
          </a:p>
          <a:p>
            <a:r>
              <a:rPr lang="nl-NL" b="1" dirty="0" smtClean="0"/>
              <a:t>Michiel de </a:t>
            </a:r>
            <a:r>
              <a:rPr lang="nl-NL" b="1" dirty="0" err="1" smtClean="0"/>
              <a:t>Ruyter</a:t>
            </a:r>
            <a:r>
              <a:rPr lang="nl-NL" b="1" dirty="0" smtClean="0"/>
              <a:t> verslaat de Engelsen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1187624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2876743"/>
            <a:ext cx="216024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1611</a:t>
            </a:r>
          </a:p>
          <a:p>
            <a:r>
              <a:rPr lang="nl-NL" b="1" dirty="0" smtClean="0"/>
              <a:t>Amsterdamse beurs</a:t>
            </a:r>
            <a:endParaRPr lang="nl-NL" dirty="0"/>
          </a:p>
        </p:txBody>
      </p:sp>
      <p:sp>
        <p:nvSpPr>
          <p:cNvPr id="29" name="Rechthoek 28"/>
          <p:cNvSpPr/>
          <p:nvPr/>
        </p:nvSpPr>
        <p:spPr>
          <a:xfrm>
            <a:off x="4716016" y="1484784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accent1"/>
                </a:solidFill>
              </a:rPr>
              <a:t>Engelse zeeoorlogen</a:t>
            </a:r>
            <a:endParaRPr lang="nl-NL" sz="1400" b="1" dirty="0">
              <a:solidFill>
                <a:schemeClr val="accent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51520" y="1484784"/>
            <a:ext cx="44644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Stapelmarkt Amsterdam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347864" y="2564904"/>
            <a:ext cx="2016224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1648</a:t>
            </a:r>
          </a:p>
          <a:p>
            <a:r>
              <a:rPr lang="nl-NL" b="1" dirty="0" smtClean="0"/>
              <a:t>Vrede van </a:t>
            </a:r>
            <a:r>
              <a:rPr lang="nl-NL" b="1" dirty="0" err="1" smtClean="0"/>
              <a:t>Münster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427984" y="980728"/>
            <a:ext cx="0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6084168" y="2492896"/>
            <a:ext cx="1584176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1672</a:t>
            </a:r>
          </a:p>
          <a:p>
            <a:r>
              <a:rPr lang="nl-NL" b="1" dirty="0" smtClean="0"/>
              <a:t>Het Rampjaar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6516216" y="9807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/>
          <p:cNvSpPr/>
          <p:nvPr/>
        </p:nvSpPr>
        <p:spPr>
          <a:xfrm>
            <a:off x="6660232" y="1484784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Stapelmarkt Londen</a:t>
            </a:r>
            <a:endParaRPr lang="nl-NL" sz="1400" b="1" dirty="0">
              <a:solidFill>
                <a:srgbClr val="FF0000"/>
              </a:solidFill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581189"/>
            <a:ext cx="1450224" cy="116017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559122"/>
            <a:ext cx="1499550" cy="1160179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59122"/>
            <a:ext cx="1770529" cy="116017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05" y="5559122"/>
            <a:ext cx="1742475" cy="116017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81189"/>
            <a:ext cx="1907704" cy="1160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9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300">
        <p:random/>
      </p:transition>
    </mc:Choice>
    <mc:Fallback xmlns="">
      <p:transition spd="slow" advTm="119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  <p:bldP spid="27" grpId="0" animBg="1"/>
      <p:bldP spid="29" grpId="0" animBg="1"/>
      <p:bldP spid="30" grpId="0" animBg="1"/>
      <p:bldP spid="37" grpId="0" animBg="1"/>
      <p:bldP spid="4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= waterland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 descr="Koei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641364" cy="1944216"/>
          </a:xfrm>
        </p:spPr>
      </p:pic>
      <p:pic>
        <p:nvPicPr>
          <p:cNvPr id="6" name="Tijdelijke aanduiding voor inhoud 5" descr="graan_brood_365x2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221088"/>
            <a:ext cx="3476625" cy="2314575"/>
          </a:xfrm>
        </p:spPr>
      </p:pic>
      <p:sp>
        <p:nvSpPr>
          <p:cNvPr id="7" name="Rechthoek 6"/>
          <p:cNvSpPr/>
          <p:nvPr/>
        </p:nvSpPr>
        <p:spPr>
          <a:xfrm>
            <a:off x="6156176" y="4797152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????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378904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Nederland is drassig</a:t>
            </a:r>
          </a:p>
          <a:p>
            <a:pPr algn="ctr"/>
            <a:r>
              <a:rPr lang="nl-NL" b="1" dirty="0" smtClean="0"/>
              <a:t>=</a:t>
            </a:r>
          </a:p>
          <a:p>
            <a:pPr algn="ctr"/>
            <a:r>
              <a:rPr lang="nl-NL" b="1" dirty="0" smtClean="0"/>
              <a:t>Ongeschikt voor verbouwen van graan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Specialisatie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 descr="graan_brood_365x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221088"/>
            <a:ext cx="3476625" cy="2314575"/>
          </a:xfrm>
        </p:spPr>
      </p:pic>
      <p:cxnSp>
        <p:nvCxnSpPr>
          <p:cNvPr id="10" name="Rechte verbindingslijn met pijl 9"/>
          <p:cNvCxnSpPr/>
          <p:nvPr/>
        </p:nvCxnSpPr>
        <p:spPr>
          <a:xfrm>
            <a:off x="3563888" y="3501008"/>
            <a:ext cx="2376264" cy="1728192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4139952" y="2996952"/>
            <a:ext cx="2232248" cy="1800200"/>
          </a:xfrm>
          <a:prstGeom prst="straightConnector1">
            <a:avLst/>
          </a:prstGeom>
          <a:ln w="127000">
            <a:tailEnd type="arrow"/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ka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2466975" cy="1847850"/>
          </a:xfrm>
          <a:prstGeom prst="rect">
            <a:avLst/>
          </a:prstGeom>
        </p:spPr>
      </p:pic>
      <p:pic>
        <p:nvPicPr>
          <p:cNvPr id="9" name="Afbeelding 8" descr="mel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44824"/>
            <a:ext cx="1113791" cy="1872208"/>
          </a:xfrm>
          <a:prstGeom prst="rect">
            <a:avLst/>
          </a:prstGeom>
        </p:spPr>
      </p:pic>
      <p:pic>
        <p:nvPicPr>
          <p:cNvPr id="5" name="Tijdelijke aanduiding voor inhoud 4" descr="Koeien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772816"/>
            <a:ext cx="4641364" cy="1944216"/>
          </a:xfrm>
        </p:spPr>
      </p:pic>
      <p:sp>
        <p:nvSpPr>
          <p:cNvPr id="12" name="Tekstvak 11"/>
          <p:cNvSpPr txBox="1"/>
          <p:nvPr/>
        </p:nvSpPr>
        <p:spPr>
          <a:xfrm>
            <a:off x="5508104" y="11967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= jezelf concentreren op het verbouwen van 1 product</a:t>
            </a:r>
            <a:endParaRPr lang="nl-NL" sz="20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755576" y="40050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Zuivel</a:t>
            </a:r>
          </a:p>
          <a:p>
            <a:pPr algn="ctr"/>
            <a:r>
              <a:rPr lang="nl-NL" b="1" dirty="0" smtClean="0"/>
              <a:t>(melk , boter en kaas)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076056" y="37890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Graan </a:t>
            </a:r>
            <a:endParaRPr lang="nl-NL" b="1" dirty="0"/>
          </a:p>
        </p:txBody>
      </p:sp>
      <p:pic>
        <p:nvPicPr>
          <p:cNvPr id="15" name="Afbeelding 14" descr="h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797152"/>
            <a:ext cx="2828925" cy="1619250"/>
          </a:xfrm>
          <a:prstGeom prst="rect">
            <a:avLst/>
          </a:prstGeom>
        </p:spPr>
      </p:pic>
      <p:cxnSp>
        <p:nvCxnSpPr>
          <p:cNvPr id="16" name="Rechte verbindingslijn met pijl 15"/>
          <p:cNvCxnSpPr/>
          <p:nvPr/>
        </p:nvCxnSpPr>
        <p:spPr>
          <a:xfrm>
            <a:off x="3203848" y="5733256"/>
            <a:ext cx="2448272" cy="7200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2987824" y="6165304"/>
            <a:ext cx="3096344" cy="144016"/>
          </a:xfrm>
          <a:prstGeom prst="straightConnector1">
            <a:avLst/>
          </a:prstGeom>
          <a:ln w="127000">
            <a:tailEnd type="arrow"/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899592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Haring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696744" cy="5410969"/>
          </a:xfrm>
        </p:spPr>
      </p:pic>
      <p:pic>
        <p:nvPicPr>
          <p:cNvPr id="25" name="Afbeelding 24" descr="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429000"/>
            <a:ext cx="1656558" cy="1240819"/>
          </a:xfrm>
          <a:prstGeom prst="rect">
            <a:avLst/>
          </a:prstGeom>
        </p:spPr>
      </p:pic>
      <p:pic>
        <p:nvPicPr>
          <p:cNvPr id="28" name="Afbeelding 27" descr="h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636912"/>
            <a:ext cx="1656558" cy="1094184"/>
          </a:xfrm>
          <a:prstGeom prst="rect">
            <a:avLst/>
          </a:prstGeom>
        </p:spPr>
      </p:pic>
      <p:pic>
        <p:nvPicPr>
          <p:cNvPr id="26" name="Afbeelding 25" descr="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429000"/>
            <a:ext cx="1656558" cy="1240819"/>
          </a:xfrm>
          <a:prstGeom prst="rect">
            <a:avLst/>
          </a:prstGeom>
        </p:spPr>
      </p:pic>
      <p:pic>
        <p:nvPicPr>
          <p:cNvPr id="27" name="Afbeelding 26" descr="h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636912"/>
            <a:ext cx="1656558" cy="1094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Handel in Europa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al 4"/>
          <p:cNvSpPr/>
          <p:nvPr/>
        </p:nvSpPr>
        <p:spPr>
          <a:xfrm>
            <a:off x="3707904" y="364502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5724128" y="22768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Oostzeegebied</a:t>
            </a:r>
            <a:r>
              <a:rPr lang="nl-NL" b="1" dirty="0" smtClean="0"/>
              <a:t>:</a:t>
            </a:r>
          </a:p>
          <a:p>
            <a:r>
              <a:rPr lang="nl-NL" b="1" dirty="0" smtClean="0"/>
              <a:t>Graan, hout en bont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3059832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Middelandse</a:t>
            </a:r>
            <a:r>
              <a:rPr lang="nl-NL" b="1" dirty="0" smtClean="0"/>
              <a:t> zeegebied:</a:t>
            </a:r>
          </a:p>
          <a:p>
            <a:r>
              <a:rPr lang="nl-NL" b="1" dirty="0" smtClean="0"/>
              <a:t>Wijn, olijfolie, zijde</a:t>
            </a:r>
            <a:endParaRPr lang="nl-NL" b="1" dirty="0"/>
          </a:p>
        </p:txBody>
      </p:sp>
      <p:pic>
        <p:nvPicPr>
          <p:cNvPr id="16" name="Afbeelding 15" descr="ha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941168"/>
            <a:ext cx="1656558" cy="1284535"/>
          </a:xfrm>
          <a:prstGeom prst="rect">
            <a:avLst/>
          </a:prstGeom>
        </p:spPr>
      </p:pic>
      <p:pic>
        <p:nvPicPr>
          <p:cNvPr id="22" name="Afbeelding 21" descr="h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924944"/>
            <a:ext cx="801549" cy="1284535"/>
          </a:xfrm>
          <a:prstGeom prst="rect">
            <a:avLst/>
          </a:prstGeom>
        </p:spPr>
      </p:pic>
      <p:pic>
        <p:nvPicPr>
          <p:cNvPr id="23" name="Afbeelding 22" descr="ha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1726277"/>
            <a:ext cx="1126659" cy="1126659"/>
          </a:xfrm>
          <a:prstGeom prst="rect">
            <a:avLst/>
          </a:prstGeom>
        </p:spPr>
      </p:pic>
      <p:pic>
        <p:nvPicPr>
          <p:cNvPr id="24" name="Afbeelding 23" descr="h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1628800"/>
            <a:ext cx="1422652" cy="810074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1835696" y="28529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 Republiek:</a:t>
            </a:r>
          </a:p>
          <a:p>
            <a:r>
              <a:rPr lang="nl-NL" b="1" dirty="0" smtClean="0"/>
              <a:t>Zuivel en haring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6551E-7 L 0.26389 -0.1533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77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739E-6 L 0.31112 -0.0902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4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0.00972 L 0.22048 0.2549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12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1177E-6 L 0.09844 0.36109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6801E-6 L -0.32726 0.04279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21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5418E-6 L -0.33715 0.22901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1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99861E-6 L -0.19583 0.27689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38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9866E-6 L -0.13767 -0.24035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Fluitschip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Tijdelijke aanduiding voor inhoud 17" descr="fluitsc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954882"/>
            <a:ext cx="4668312" cy="3130302"/>
          </a:xfrm>
        </p:spPr>
      </p:pic>
      <p:sp>
        <p:nvSpPr>
          <p:cNvPr id="20" name="Tekstvak 19"/>
          <p:cNvSpPr txBox="1"/>
          <p:nvPr/>
        </p:nvSpPr>
        <p:spPr>
          <a:xfrm>
            <a:off x="107504" y="1268760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Nederlanders ontwierpen een nieuw schip</a:t>
            </a:r>
            <a:endParaRPr lang="nl-NL" sz="20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Langer en smaller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Meer laadruimte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Minder bemanning nodig</a:t>
            </a:r>
          </a:p>
          <a:p>
            <a:pPr>
              <a:lnSpc>
                <a:spcPct val="150000"/>
              </a:lnSpc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endParaRPr lang="nl-NL" sz="2400" b="1" dirty="0" smtClean="0"/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nl-NL" sz="2400" b="1" dirty="0" smtClean="0">
                <a:sym typeface="Wingdings" pitchFamily="2" charset="2"/>
              </a:rPr>
              <a:t>Goedkoper</a:t>
            </a: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nl-NL" sz="2400" b="1" dirty="0" smtClean="0">
                <a:sym typeface="Wingdings" pitchFamily="2" charset="2"/>
              </a:rPr>
              <a:t> Nederlanders worden de belangrijkste vervoerders</a:t>
            </a: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nl-NL" sz="2400" b="1" dirty="0" smtClean="0">
                <a:sym typeface="Wingdings" pitchFamily="2" charset="2"/>
              </a:rPr>
              <a:t> Grote winsten in de handel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1585 - Val van Antwerpen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93794"/>
            <a:ext cx="5184576" cy="5092930"/>
          </a:xfrm>
        </p:spPr>
      </p:pic>
      <p:sp>
        <p:nvSpPr>
          <p:cNvPr id="5" name="Rechthoek 4"/>
          <p:cNvSpPr/>
          <p:nvPr/>
        </p:nvSpPr>
        <p:spPr>
          <a:xfrm>
            <a:off x="1475656" y="6288788"/>
            <a:ext cx="6316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Spanje verovert </a:t>
            </a:r>
            <a:r>
              <a:rPr lang="nl-NL" sz="36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antwerpen</a:t>
            </a:r>
            <a:endParaRPr lang="nl-NL" sz="3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1585 - Blokkade van Antwerpen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89088" cy="4392488"/>
          </a:xfrm>
        </p:spPr>
      </p:pic>
      <p:sp>
        <p:nvSpPr>
          <p:cNvPr id="5" name="Rechthoek 4"/>
          <p:cNvSpPr/>
          <p:nvPr/>
        </p:nvSpPr>
        <p:spPr>
          <a:xfrm>
            <a:off x="827584" y="6021288"/>
            <a:ext cx="7361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Antwerpen is nu van Spanje </a:t>
            </a:r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 dus van de vijand!</a:t>
            </a:r>
            <a:endParaRPr lang="nl-NL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691680" y="5877272"/>
            <a:ext cx="5440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Amsterdam vervangt Antwerpen</a:t>
            </a:r>
          </a:p>
          <a:p>
            <a:pPr algn="ctr"/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Als belangrijkste haven van europa</a:t>
            </a:r>
            <a:endParaRPr lang="nl-NL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1560" y="5877272"/>
            <a:ext cx="8341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De republiek gaat de haven van Antwerpen blokkeren</a:t>
            </a:r>
          </a:p>
          <a:p>
            <a:pPr algn="ctr"/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Schepen </a:t>
            </a:r>
            <a:r>
              <a:rPr lang="nl-NL" sz="2400" b="1" u="sng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moeten</a:t>
            </a:r>
            <a:r>
              <a:rPr lang="nl-NL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naar Amsterdam</a:t>
            </a:r>
            <a:endParaRPr lang="nl-NL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25"/>
            <a:ext cx="7010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Amsterdam: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Stapelmarkt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7882" y="1268760"/>
            <a:ext cx="3872590" cy="5233229"/>
          </a:xfrm>
        </p:spPr>
      </p:pic>
      <p:sp>
        <p:nvSpPr>
          <p:cNvPr id="5" name="Tekstvak 4"/>
          <p:cNvSpPr txBox="1"/>
          <p:nvPr/>
        </p:nvSpPr>
        <p:spPr>
          <a:xfrm>
            <a:off x="107504" y="1268760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In Amsterdam worden de goederen opgeslagen in pakhuizen</a:t>
            </a:r>
          </a:p>
          <a:p>
            <a:endParaRPr lang="nl-NL" sz="2000" b="1" dirty="0" smtClean="0"/>
          </a:p>
          <a:p>
            <a:r>
              <a:rPr lang="nl-NL" sz="2400" b="1" dirty="0" smtClean="0"/>
              <a:t>Later worden de goederen doorverhandeld op de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beurs</a:t>
            </a:r>
          </a:p>
          <a:p>
            <a:endParaRPr lang="nl-NL" sz="2000" b="1" dirty="0" smtClean="0"/>
          </a:p>
          <a:p>
            <a:r>
              <a:rPr lang="nl-NL" sz="2400" b="1" dirty="0" smtClean="0"/>
              <a:t>Als de prijs gestegen is </a:t>
            </a:r>
            <a:r>
              <a:rPr lang="nl-NL" sz="2400" b="1" dirty="0" smtClean="0">
                <a:sym typeface="Wingdings" pitchFamily="2" charset="2"/>
              </a:rPr>
              <a:t> winst</a:t>
            </a:r>
          </a:p>
          <a:p>
            <a:r>
              <a:rPr lang="nl-NL" sz="2400" b="1" dirty="0" smtClean="0">
                <a:solidFill>
                  <a:schemeClr val="bg1"/>
                </a:solidFill>
                <a:sym typeface="Wingdings" pitchFamily="2" charset="2"/>
              </a:rPr>
              <a:t>=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kapitalisme</a:t>
            </a:r>
          </a:p>
          <a:p>
            <a:endParaRPr lang="nl-NL" sz="2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nl-NL" sz="2400" b="1" dirty="0" smtClean="0">
                <a:sym typeface="Wingdings" pitchFamily="2" charset="2"/>
              </a:rPr>
              <a:t>Amsterdam wordt de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stapelmarkt</a:t>
            </a:r>
            <a:r>
              <a:rPr lang="nl-NL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nl-NL" sz="2400" b="1" dirty="0" smtClean="0">
                <a:sym typeface="Wingdings" pitchFamily="2" charset="2"/>
              </a:rPr>
              <a:t>van Europa</a:t>
            </a:r>
          </a:p>
          <a:p>
            <a:endParaRPr lang="nl-NL" sz="2000" b="1" dirty="0" smtClean="0">
              <a:sym typeface="Wingdings" pitchFamily="2" charset="2"/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Handelskapitalisme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Winst maken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ym typeface="Wingdings" pitchFamily="2" charset="2"/>
              </a:rPr>
              <a:t> Opnieuw investeren in de handel</a:t>
            </a:r>
            <a:endParaRPr lang="nl-NL" sz="2400" b="1" dirty="0"/>
          </a:p>
        </p:txBody>
      </p:sp>
      <p:pic>
        <p:nvPicPr>
          <p:cNvPr id="6" name="Tijdelijke aanduiding voor inhoud 3" descr="Beemster 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91274"/>
            <a:ext cx="4032448" cy="3225958"/>
          </a:xfrm>
          <a:prstGeom prst="rect">
            <a:avLst/>
          </a:prstGeom>
        </p:spPr>
      </p:pic>
      <p:pic>
        <p:nvPicPr>
          <p:cNvPr id="7" name="Tijdelijke aanduiding voor inhoud 3" descr="Beemster 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3312368" cy="2490900"/>
          </a:xfrm>
          <a:prstGeom prst="rect">
            <a:avLst/>
          </a:prstGeom>
        </p:spPr>
      </p:pic>
      <p:pic>
        <p:nvPicPr>
          <p:cNvPr id="8" name="Tijdelijke aanduiding voor inhoud 3" descr="Beemster 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8538" y="1124744"/>
            <a:ext cx="238273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|18.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447</Words>
  <Application>Microsoft Office PowerPoint</Application>
  <PresentationFormat>Diavoorstelling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Edwardian Script ITC</vt:lpstr>
      <vt:lpstr>Wingdings</vt:lpstr>
      <vt:lpstr>Kantoorthema</vt:lpstr>
      <vt:lpstr>Nederland en Europa</vt:lpstr>
      <vt:lpstr>Nederland = waterland</vt:lpstr>
      <vt:lpstr>Specialisatie</vt:lpstr>
      <vt:lpstr>Handel in Europa</vt:lpstr>
      <vt:lpstr>Fluitschip</vt:lpstr>
      <vt:lpstr>1585 - Val van Antwerpen</vt:lpstr>
      <vt:lpstr>1585 - Blokkade van Antwerpen</vt:lpstr>
      <vt:lpstr>PowerPoint-presentatie</vt:lpstr>
      <vt:lpstr>Amsterdam: Stapelmarkt</vt:lpstr>
      <vt:lpstr>Grachtengordel </vt:lpstr>
      <vt:lpstr>De macht van de Republiek</vt:lpstr>
      <vt:lpstr>Engelse zeeoorlogen</vt:lpstr>
      <vt:lpstr>1672: het Rampjaar</vt:lpstr>
      <vt:lpstr>1672: het Rampjaar</vt:lpstr>
      <vt:lpstr>De Republiek wordt bondgenoot van Engeland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177</cp:revision>
  <dcterms:created xsi:type="dcterms:W3CDTF">2011-09-12T12:30:35Z</dcterms:created>
  <dcterms:modified xsi:type="dcterms:W3CDTF">2016-12-28T16:06:35Z</dcterms:modified>
</cp:coreProperties>
</file>